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9"/>
  </p:notesMasterIdLst>
  <p:handoutMasterIdLst>
    <p:handoutMasterId r:id="rId10"/>
  </p:handoutMasterIdLst>
  <p:sldIdLst>
    <p:sldId id="263" r:id="rId2"/>
    <p:sldId id="264" r:id="rId3"/>
    <p:sldId id="265" r:id="rId4"/>
    <p:sldId id="267" r:id="rId5"/>
    <p:sldId id="268" r:id="rId6"/>
    <p:sldId id="269" r:id="rId7"/>
    <p:sldId id="270" r:id="rId8"/>
  </p:sldIdLst>
  <p:sldSz cx="9144000" cy="6858000" type="screen4x3"/>
  <p:notesSz cx="9144000" cy="6858000"/>
  <p:custDataLst>
    <p:tags r:id="rId11"/>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614" userDrawn="1">
          <p15:clr>
            <a:srgbClr val="A4A3A4"/>
          </p15:clr>
        </p15:guide>
        <p15:guide id="2" pos="1066"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33"/>
    <a:srgbClr val="336666"/>
    <a:srgbClr val="46555E"/>
    <a:srgbClr val="5C76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Tema Uygulanmış Stil 2 - Vurgu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14" autoAdjust="0"/>
    <p:restoredTop sz="94662" autoAdjust="0"/>
  </p:normalViewPr>
  <p:slideViewPr>
    <p:cSldViewPr showGuides="1">
      <p:cViewPr>
        <p:scale>
          <a:sx n="100" d="100"/>
          <a:sy n="100" d="100"/>
        </p:scale>
        <p:origin x="-798" y="444"/>
      </p:cViewPr>
      <p:guideLst>
        <p:guide orient="horz" pos="2614"/>
        <p:guide pos="1066"/>
      </p:guideLst>
    </p:cSldViewPr>
  </p:slideViewPr>
  <p:notesTextViewPr>
    <p:cViewPr>
      <p:scale>
        <a:sx n="1" d="1"/>
        <a:sy n="1" d="1"/>
      </p:scale>
      <p:origin x="0" y="0"/>
    </p:cViewPr>
  </p:notesTextViewPr>
  <p:notesViewPr>
    <p:cSldViewPr showGuides="1">
      <p:cViewPr varScale="1">
        <p:scale>
          <a:sx n="113" d="100"/>
          <a:sy n="113" d="100"/>
        </p:scale>
        <p:origin x="2388" y="114"/>
      </p:cViewPr>
      <p:guideLst>
        <p:guide orient="horz" pos="2880"/>
        <p:guide orient="horz" pos="2160"/>
        <p:guide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ayt Numarası Yer Tutucusu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8952963-748C-4BC1-B802-37A663DD15B7}" type="slidenum">
              <a:rPr lang="tr-TR" smtClean="0"/>
              <a:pPr/>
              <a:t>‹#›</a:t>
            </a:fld>
            <a:endParaRPr lang="tr-TR"/>
          </a:p>
        </p:txBody>
      </p:sp>
    </p:spTree>
    <p:extLst>
      <p:ext uri="{BB962C8B-B14F-4D97-AF65-F5344CB8AC3E}">
        <p14:creationId xmlns:p14="http://schemas.microsoft.com/office/powerpoint/2010/main" val="1491423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EBED4FB0-E808-468D-9B37-888AE8EED9B9}" type="datetimeFigureOut">
              <a:rPr lang="tr-TR" smtClean="0"/>
              <a:pPr/>
              <a:t>27.02.2019</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08025B4-BE65-44DA-8CBD-19C3DE60281A}" type="slidenum">
              <a:rPr lang="tr-TR" smtClean="0"/>
              <a:pPr/>
              <a:t>‹#›</a:t>
            </a:fld>
            <a:endParaRPr lang="tr-TR"/>
          </a:p>
        </p:txBody>
      </p:sp>
    </p:spTree>
    <p:extLst>
      <p:ext uri="{BB962C8B-B14F-4D97-AF65-F5344CB8AC3E}">
        <p14:creationId xmlns:p14="http://schemas.microsoft.com/office/powerpoint/2010/main" val="369375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n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rikan\Desktop\yenisablonlar\sunum\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331640" y="2924944"/>
            <a:ext cx="6264696" cy="6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4174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lum_adi">
    <p:spTree>
      <p:nvGrpSpPr>
        <p:cNvPr id="1" name=""/>
        <p:cNvGrpSpPr/>
        <p:nvPr/>
      </p:nvGrpSpPr>
      <p:grpSpPr>
        <a:xfrm>
          <a:off x="0" y="0"/>
          <a:ext cx="0" cy="0"/>
          <a:chOff x="0" y="0"/>
          <a:chExt cx="0" cy="0"/>
        </a:xfrm>
      </p:grpSpPr>
      <p:pic>
        <p:nvPicPr>
          <p:cNvPr id="2050"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2278" y="1240396"/>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quarter" idx="10" hasCustomPrompt="1"/>
          </p:nvPr>
        </p:nvSpPr>
        <p:spPr>
          <a:xfrm>
            <a:off x="1908176" y="1291837"/>
            <a:ext cx="1800225" cy="346249"/>
          </a:xfrm>
        </p:spPr>
        <p:txBody>
          <a:bodyPr lIns="0" anchor="ctr" anchorCtr="0">
            <a:spAutoFit/>
          </a:bodyPr>
          <a:lstStyle>
            <a:lvl1pPr>
              <a:defRPr sz="1650" b="0">
                <a:solidFill>
                  <a:srgbClr val="003333"/>
                </a:solidFill>
                <a:latin typeface="+mj-lt"/>
                <a:ea typeface="Adobe Fan Heiti Std B" pitchFamily="34" charset="-128"/>
              </a:defRPr>
            </a:lvl1pPr>
          </a:lstStyle>
          <a:p>
            <a:pPr lvl="0"/>
            <a:r>
              <a:rPr lang="tr-TR" dirty="0" smtClean="0"/>
              <a:t>Ünite 9</a:t>
            </a:r>
            <a:endParaRPr lang="tr-TR" dirty="0"/>
          </a:p>
        </p:txBody>
      </p:sp>
      <p:sp>
        <p:nvSpPr>
          <p:cNvPr id="9" name="Metin Yer Tutucusu 8"/>
          <p:cNvSpPr>
            <a:spLocks noGrp="1"/>
          </p:cNvSpPr>
          <p:nvPr>
            <p:ph type="body" sz="quarter" idx="11" hasCustomPrompt="1"/>
          </p:nvPr>
        </p:nvSpPr>
        <p:spPr>
          <a:xfrm>
            <a:off x="1907706" y="1773560"/>
            <a:ext cx="3384376" cy="438582"/>
          </a:xfrm>
          <a:blipFill dpi="0" rotWithShape="1">
            <a:blip r:embed="rId3"/>
            <a:srcRect/>
            <a:stretch>
              <a:fillRect t="80000" b="5000"/>
            </a:stretch>
          </a:blipFill>
        </p:spPr>
        <p:txBody>
          <a:bodyPr wrap="square" lIns="0">
            <a:spAutoFit/>
          </a:bodyPr>
          <a:lstStyle>
            <a:lvl1pPr>
              <a:defRPr sz="2250" b="1">
                <a:solidFill>
                  <a:srgbClr val="003333"/>
                </a:solidFill>
                <a:latin typeface="+mj-lt"/>
                <a:ea typeface="Kozuka Gothic Pr6N B" pitchFamily="34" charset="-128"/>
              </a:defRPr>
            </a:lvl1pPr>
          </a:lstStyle>
          <a:p>
            <a:pPr lvl="0"/>
            <a:r>
              <a:rPr lang="tr-TR" dirty="0" smtClean="0"/>
              <a:t>KONU İSMİ</a:t>
            </a:r>
            <a:endParaRPr lang="tr-TR" dirty="0"/>
          </a:p>
        </p:txBody>
      </p:sp>
      <p:sp>
        <p:nvSpPr>
          <p:cNvPr id="11" name="Metin Yer Tutucusu 8"/>
          <p:cNvSpPr>
            <a:spLocks noGrp="1"/>
          </p:cNvSpPr>
          <p:nvPr>
            <p:ph type="body" sz="quarter" idx="12" hasCustomPrompt="1"/>
          </p:nvPr>
        </p:nvSpPr>
        <p:spPr>
          <a:xfrm>
            <a:off x="1907706" y="2422055"/>
            <a:ext cx="3384376" cy="346249"/>
          </a:xfrm>
          <a:blipFill dpi="0" rotWithShape="1">
            <a:blip r:embed="rId4"/>
            <a:srcRect/>
            <a:stretch>
              <a:fillRect t="40000" r="90000" b="40000"/>
            </a:stretch>
          </a:blipFill>
        </p:spPr>
        <p:txBody>
          <a:bodyPr wrap="square" lIns="360000">
            <a:spAutoFit/>
          </a:bodyPr>
          <a:lstStyle>
            <a:lvl1pPr>
              <a:defRPr sz="1650" b="0">
                <a:solidFill>
                  <a:srgbClr val="003333"/>
                </a:solidFill>
                <a:latin typeface="+mj-lt"/>
                <a:ea typeface="Kozuka Gothic Pr6N B" pitchFamily="34" charset="-128"/>
              </a:defRPr>
            </a:lvl1pPr>
          </a:lstStyle>
          <a:p>
            <a:pPr lvl="0"/>
            <a:r>
              <a:rPr lang="tr-TR" dirty="0" smtClean="0"/>
              <a:t>Yrd. Doç. Dr. …………….</a:t>
            </a:r>
            <a:endParaRPr lang="tr-TR" dirty="0"/>
          </a:p>
        </p:txBody>
      </p:sp>
      <p:sp>
        <p:nvSpPr>
          <p:cNvPr id="12" name="Metin Yer Tutucusu 4"/>
          <p:cNvSpPr>
            <a:spLocks noGrp="1"/>
          </p:cNvSpPr>
          <p:nvPr>
            <p:ph type="body" sz="quarter" idx="13" hasCustomPrompt="1"/>
          </p:nvPr>
        </p:nvSpPr>
        <p:spPr>
          <a:xfrm>
            <a:off x="1907704" y="2971692"/>
            <a:ext cx="5904656" cy="745340"/>
          </a:xfrm>
        </p:spPr>
        <p:txBody>
          <a:bodyPr lIns="0" anchor="ctr" anchorCtr="0">
            <a:noAutofit/>
          </a:bodyPr>
          <a:lstStyle>
            <a:lvl1pPr>
              <a:defRPr sz="1650" b="0" baseline="0">
                <a:solidFill>
                  <a:srgbClr val="336666"/>
                </a:solidFill>
                <a:latin typeface="+mj-lt"/>
                <a:ea typeface="Adobe Fan Heiti Std B" pitchFamily="34" charset="-128"/>
              </a:defRPr>
            </a:lvl1pPr>
          </a:lstStyle>
          <a:p>
            <a:pPr lvl="0"/>
            <a:r>
              <a:rPr lang="tr-TR" dirty="0" smtClean="0"/>
              <a:t>Konu ile ilgili kısa bir giriş cümlesi hocalar tarafında çekim öncesi yazılacak.</a:t>
            </a:r>
          </a:p>
        </p:txBody>
      </p:sp>
    </p:spTree>
    <p:extLst>
      <p:ext uri="{BB962C8B-B14F-4D97-AF65-F5344CB8AC3E}">
        <p14:creationId xmlns:p14="http://schemas.microsoft.com/office/powerpoint/2010/main" val="14484535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nu_bilgileri_giris">
    <p:spTree>
      <p:nvGrpSpPr>
        <p:cNvPr id="1" name=""/>
        <p:cNvGrpSpPr/>
        <p:nvPr/>
      </p:nvGrpSpPr>
      <p:grpSpPr>
        <a:xfrm>
          <a:off x="0" y="0"/>
          <a:ext cx="0" cy="0"/>
          <a:chOff x="0" y="0"/>
          <a:chExt cx="0" cy="0"/>
        </a:xfrm>
      </p:grpSpPr>
      <p:sp>
        <p:nvSpPr>
          <p:cNvPr id="3"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6" name="Metin Yer Tutucusu 5"/>
          <p:cNvSpPr>
            <a:spLocks noGrp="1"/>
          </p:cNvSpPr>
          <p:nvPr>
            <p:ph type="body" sz="quarter" idx="11" hasCustomPrompt="1"/>
          </p:nvPr>
        </p:nvSpPr>
        <p:spPr>
          <a:xfrm>
            <a:off x="1692277" y="672506"/>
            <a:ext cx="7200205" cy="452239"/>
          </a:xfrm>
          <a:blipFill dpi="0" rotWithShape="1">
            <a:blip r:embed="rId3"/>
            <a:srcRect/>
            <a:stretch>
              <a:fillRect t="45000" r="95000" b="35000"/>
            </a:stretch>
          </a:blipFill>
        </p:spPr>
        <p:txBody>
          <a:bodyPr lIns="396000">
            <a:noAutofit/>
          </a:bodyPr>
          <a:lstStyle>
            <a:lvl1pPr>
              <a:defRPr sz="1875" b="1">
                <a:solidFill>
                  <a:srgbClr val="003333"/>
                </a:solidFill>
              </a:defRPr>
            </a:lvl1pPr>
          </a:lstStyle>
          <a:p>
            <a:pPr lvl="0"/>
            <a:r>
              <a:rPr lang="tr-TR" dirty="0" smtClean="0"/>
              <a:t>Alt Başlık</a:t>
            </a:r>
            <a:endParaRPr lang="tr-TR" dirty="0"/>
          </a:p>
        </p:txBody>
      </p:sp>
      <p:sp>
        <p:nvSpPr>
          <p:cNvPr id="11" name="Metin Yer Tutucusu 10"/>
          <p:cNvSpPr>
            <a:spLocks noGrp="1"/>
          </p:cNvSpPr>
          <p:nvPr>
            <p:ph type="body" sz="quarter" idx="12" hasCustomPrompt="1"/>
          </p:nvPr>
        </p:nvSpPr>
        <p:spPr>
          <a:xfrm>
            <a:off x="1692277" y="1138467"/>
            <a:ext cx="7200205" cy="418331"/>
          </a:xfrm>
          <a:blipFill dpi="0" rotWithShape="1">
            <a:blip r:embed="rId4"/>
            <a:srcRect/>
            <a:stretch>
              <a:fillRect t="45000" r="90000" b="35000"/>
            </a:stretch>
          </a:blipFill>
        </p:spPr>
        <p:txBody>
          <a:bodyPr lIns="756000">
            <a:normAutofit/>
          </a:bodyPr>
          <a:lstStyle>
            <a:lvl1pPr>
              <a:defRPr sz="1800" b="1">
                <a:solidFill>
                  <a:srgbClr val="003333"/>
                </a:solidFill>
              </a:defRPr>
            </a:lvl1pPr>
          </a:lstStyle>
          <a:p>
            <a:pPr lvl="0"/>
            <a:r>
              <a:rPr lang="tr-TR" dirty="0" smtClean="0"/>
              <a:t>Alt Küçük Başlık</a:t>
            </a:r>
            <a:endParaRPr lang="tr-TR" dirty="0"/>
          </a:p>
        </p:txBody>
      </p:sp>
      <p:sp>
        <p:nvSpPr>
          <p:cNvPr id="13" name="Metin Yer Tutucusu 12"/>
          <p:cNvSpPr>
            <a:spLocks noGrp="1"/>
          </p:cNvSpPr>
          <p:nvPr>
            <p:ph type="body" sz="quarter" idx="13" hasCustomPrompt="1"/>
          </p:nvPr>
        </p:nvSpPr>
        <p:spPr>
          <a:xfrm>
            <a:off x="1692275" y="1772692"/>
            <a:ext cx="7200900" cy="4392612"/>
          </a:xfrm>
        </p:spPr>
        <p:txBody>
          <a:bodyPr lIns="0">
            <a:normAutofit/>
          </a:bodyPr>
          <a:lstStyle>
            <a:lvl1pPr marL="0" marR="0" indent="0" algn="l" defTabSz="685783" rtl="0" eaLnBrk="1" fontAlgn="auto" latinLnBrk="0" hangingPunct="1">
              <a:lnSpc>
                <a:spcPct val="100000"/>
              </a:lnSpc>
              <a:spcBef>
                <a:spcPct val="20000"/>
              </a:spcBef>
              <a:spcAft>
                <a:spcPts val="0"/>
              </a:spcAft>
              <a:buClrTx/>
              <a:buSzTx/>
              <a:buFont typeface="Arial" pitchFamily="34" charset="0"/>
              <a:buNone/>
              <a:tabLst/>
              <a:defRPr sz="1875" baseline="0">
                <a:solidFill>
                  <a:srgbClr val="003333"/>
                </a:solidFill>
              </a:defRPr>
            </a:lvl1pPr>
            <a:lvl2pPr>
              <a:defRPr>
                <a:solidFill>
                  <a:srgbClr val="003333"/>
                </a:solidFill>
              </a:defRPr>
            </a:lvl2pPr>
            <a:lvl3pPr>
              <a:defRPr>
                <a:solidFill>
                  <a:srgbClr val="003333"/>
                </a:solidFill>
              </a:defRPr>
            </a:lvl3pPr>
            <a:lvl4pPr>
              <a:defRPr>
                <a:solidFill>
                  <a:srgbClr val="003333"/>
                </a:solidFill>
              </a:defRPr>
            </a:lvl4pPr>
            <a:lvl5pPr>
              <a:defRPr>
                <a:solidFill>
                  <a:srgbClr val="003333"/>
                </a:solidFill>
              </a:defRPr>
            </a:lvl5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lang="tr-TR" dirty="0" smtClean="0"/>
              <a:t>Asıl metin stillerini düzenlemek için tıklatın Asıl metin stillerini düzenlemek için tıklatın Asıl metin stillerini düzenlemek için tıklatın Asıl metin stillerini düzenlemek için tıklatın</a:t>
            </a:r>
          </a:p>
          <a:p>
            <a:pPr lvl="0"/>
            <a:endParaRPr lang="tr-TR" dirty="0" smtClean="0"/>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tr-TR" dirty="0" smtClean="0"/>
          </a:p>
          <a:p>
            <a:pPr lvl="0"/>
            <a:endParaRPr lang="tr-TR" dirty="0" smtClean="0"/>
          </a:p>
        </p:txBody>
      </p:sp>
    </p:spTree>
    <p:extLst>
      <p:ext uri="{BB962C8B-B14F-4D97-AF65-F5344CB8AC3E}">
        <p14:creationId xmlns:p14="http://schemas.microsoft.com/office/powerpoint/2010/main" val="19358072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ş">
    <p:spTree>
      <p:nvGrpSpPr>
        <p:cNvPr id="1" name=""/>
        <p:cNvGrpSpPr/>
        <p:nvPr/>
      </p:nvGrpSpPr>
      <p:grpSpPr>
        <a:xfrm>
          <a:off x="0" y="0"/>
          <a:ext cx="0" cy="0"/>
          <a:chOff x="0" y="0"/>
          <a:chExt cx="0" cy="0"/>
        </a:xfrm>
      </p:grpSpPr>
      <p:pic>
        <p:nvPicPr>
          <p:cNvPr id="2" name="Picture 2" descr="C:\Users\Arikan\Desktop\yenisablonlar\sunum\baslık_un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1807" y="1528424"/>
            <a:ext cx="215429" cy="43883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Yer Tutucusu 4"/>
          <p:cNvSpPr>
            <a:spLocks noGrp="1"/>
          </p:cNvSpPr>
          <p:nvPr>
            <p:ph type="body" sz="quarter" idx="10" hasCustomPrompt="1"/>
          </p:nvPr>
        </p:nvSpPr>
        <p:spPr>
          <a:xfrm>
            <a:off x="1907705" y="1579864"/>
            <a:ext cx="1800225" cy="346249"/>
          </a:xfrm>
        </p:spPr>
        <p:txBody>
          <a:bodyPr lIns="0" anchor="ctr" anchorCtr="0">
            <a:spAutoFit/>
          </a:bodyPr>
          <a:lstStyle>
            <a:lvl1pPr>
              <a:defRPr sz="1650" b="0">
                <a:solidFill>
                  <a:srgbClr val="336666"/>
                </a:solidFill>
                <a:latin typeface="+mj-lt"/>
                <a:ea typeface="Adobe Fan Heiti Std B" pitchFamily="34" charset="-128"/>
              </a:defRPr>
            </a:lvl1pPr>
          </a:lstStyle>
          <a:p>
            <a:pPr lvl="0"/>
            <a:r>
              <a:rPr lang="tr-TR" dirty="0" smtClean="0"/>
              <a:t>Ünite 9</a:t>
            </a:r>
            <a:endParaRPr lang="tr-TR" dirty="0"/>
          </a:p>
        </p:txBody>
      </p:sp>
      <p:sp>
        <p:nvSpPr>
          <p:cNvPr id="4" name="Metin Yer Tutucusu 8"/>
          <p:cNvSpPr>
            <a:spLocks noGrp="1"/>
          </p:cNvSpPr>
          <p:nvPr>
            <p:ph type="body" sz="quarter" idx="11" hasCustomPrompt="1"/>
          </p:nvPr>
        </p:nvSpPr>
        <p:spPr>
          <a:xfrm>
            <a:off x="1907235" y="2061592"/>
            <a:ext cx="3384376" cy="438582"/>
          </a:xfrm>
          <a:blipFill dpi="0" rotWithShape="1">
            <a:blip r:embed="rId3"/>
            <a:srcRect/>
            <a:stretch>
              <a:fillRect t="80000" b="5000"/>
            </a:stretch>
          </a:blipFill>
        </p:spPr>
        <p:txBody>
          <a:bodyPr wrap="square" lIns="0">
            <a:spAutoFit/>
          </a:bodyPr>
          <a:lstStyle>
            <a:lvl1pPr>
              <a:defRPr sz="2250" b="1">
                <a:solidFill>
                  <a:srgbClr val="336666"/>
                </a:solidFill>
                <a:latin typeface="+mj-lt"/>
                <a:ea typeface="Kozuka Gothic Pr6N B" pitchFamily="34" charset="-128"/>
              </a:defRPr>
            </a:lvl1pPr>
          </a:lstStyle>
          <a:p>
            <a:pPr lvl="0"/>
            <a:r>
              <a:rPr lang="tr-TR" dirty="0" smtClean="0"/>
              <a:t>Teşekkürler</a:t>
            </a:r>
            <a:endParaRPr lang="tr-TR" dirty="0"/>
          </a:p>
        </p:txBody>
      </p:sp>
      <p:sp>
        <p:nvSpPr>
          <p:cNvPr id="5" name="Metin Yer Tutucusu 8"/>
          <p:cNvSpPr>
            <a:spLocks noGrp="1"/>
          </p:cNvSpPr>
          <p:nvPr>
            <p:ph type="body" sz="quarter" idx="12" hasCustomPrompt="1"/>
          </p:nvPr>
        </p:nvSpPr>
        <p:spPr>
          <a:xfrm>
            <a:off x="1907235" y="2710087"/>
            <a:ext cx="3384376" cy="346249"/>
          </a:xfrm>
          <a:blipFill dpi="0" rotWithShape="1">
            <a:blip r:embed="rId4"/>
            <a:srcRect/>
            <a:stretch>
              <a:fillRect t="40000" r="90000" b="40000"/>
            </a:stretch>
          </a:blipFill>
        </p:spPr>
        <p:txBody>
          <a:bodyPr wrap="square" lIns="360000">
            <a:spAutoFit/>
          </a:bodyPr>
          <a:lstStyle>
            <a:lvl1pPr>
              <a:defRPr sz="1650" b="0">
                <a:solidFill>
                  <a:srgbClr val="336666"/>
                </a:solidFill>
                <a:latin typeface="+mj-lt"/>
                <a:ea typeface="Kozuka Gothic Pr6N B" pitchFamily="34" charset="-128"/>
              </a:defRPr>
            </a:lvl1pPr>
          </a:lstStyle>
          <a:p>
            <a:pPr lvl="0"/>
            <a:r>
              <a:rPr lang="tr-TR" dirty="0" smtClean="0"/>
              <a:t>Yrd. Doç. Dr. …………….</a:t>
            </a:r>
            <a:endParaRPr lang="tr-TR" dirty="0"/>
          </a:p>
        </p:txBody>
      </p:sp>
    </p:spTree>
    <p:extLst>
      <p:ext uri="{BB962C8B-B14F-4D97-AF65-F5344CB8AC3E}">
        <p14:creationId xmlns:p14="http://schemas.microsoft.com/office/powerpoint/2010/main" val="9728236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smtClean="0"/>
              <a:t>KONU BÜYÜK BAŞLIK</a:t>
            </a:r>
            <a:endParaRPr lang="tr-TR" dirty="0"/>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smtClean="0"/>
              <a:t>Alt Başlık</a:t>
            </a:r>
            <a:endParaRPr lang="tr-TR" dirty="0"/>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smtClean="0"/>
              <a:t>Alt Küçük Başlık</a:t>
            </a:r>
            <a:endParaRPr lang="tr-TR" dirty="0"/>
          </a:p>
        </p:txBody>
      </p:sp>
    </p:spTree>
    <p:extLst>
      <p:ext uri="{BB962C8B-B14F-4D97-AF65-F5344CB8AC3E}">
        <p14:creationId xmlns:p14="http://schemas.microsoft.com/office/powerpoint/2010/main" val="531792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ca_bilgileri_slayt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777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pPr marL="0" lvl="0" algn="l" defTabSz="685783" rtl="0" eaLnBrk="1" latinLnBrk="0" hangingPunct="1">
              <a:spcBef>
                <a:spcPct val="0"/>
              </a:spcBef>
              <a:buNone/>
            </a:pPr>
            <a:r>
              <a:rPr lang="tr-TR" dirty="0" smtClean="0"/>
              <a:t>UZEM-ANA BAŞLIK</a:t>
            </a:r>
            <a:endParaRPr lang="tr-TR" dirty="0"/>
          </a:p>
        </p:txBody>
      </p:sp>
      <p:sp>
        <p:nvSpPr>
          <p:cNvPr id="3" name="Metin Yer Tutucusu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tr-TR" dirty="0" smtClean="0"/>
              <a:t>Metin alanımız</a:t>
            </a:r>
            <a:endParaRPr lang="tr-TR" dirty="0"/>
          </a:p>
        </p:txBody>
      </p:sp>
      <p:sp>
        <p:nvSpPr>
          <p:cNvPr id="4" name="Veri Yer Tutucusu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3720DD-5B6D-40BF-8493-A6B52D484E6B}" type="datetimeFigureOut">
              <a:rPr lang="tr-TR" smtClean="0"/>
              <a:pPr/>
              <a:t>27.02.2019</a:t>
            </a:fld>
            <a:endParaRPr lang="tr-TR"/>
          </a:p>
        </p:txBody>
      </p:sp>
      <p:sp>
        <p:nvSpPr>
          <p:cNvPr id="5" name="Altbilgi Yer Tutucusu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240668773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iming>
    <p:tnLst>
      <p:par>
        <p:cTn id="1" dur="indefinite" restart="never" nodeType="tmRoot"/>
      </p:par>
    </p:tnLst>
  </p:timing>
  <p:txStyles>
    <p:titleStyle>
      <a:lvl1pPr algn="ctr" defTabSz="685783" rtl="0" eaLnBrk="1" latinLnBrk="0" hangingPunct="1">
        <a:spcBef>
          <a:spcPct val="0"/>
        </a:spcBef>
        <a:buNone/>
        <a:defRPr lang="tr-TR" sz="1650" b="0" kern="1200" dirty="0">
          <a:solidFill>
            <a:srgbClr val="5C7381"/>
          </a:solidFill>
          <a:latin typeface="Myriad Pro" pitchFamily="34" charset="0"/>
          <a:ea typeface="+mn-ea"/>
          <a:cs typeface="+mn-cs"/>
        </a:defRPr>
      </a:lvl1pPr>
    </p:titleStyle>
    <p:bodyStyle>
      <a:lvl1pPr marL="0"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1pPr>
      <a:lvl2pPr marL="342892"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2pPr>
      <a:lvl3pPr marL="685783"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3pPr>
      <a:lvl4pPr marL="1028675"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4pPr>
      <a:lvl5pPr marL="1371566" indent="0" algn="l" defTabSz="685783" rtl="0" eaLnBrk="1" latinLnBrk="0" hangingPunct="1">
        <a:spcBef>
          <a:spcPct val="20000"/>
        </a:spcBef>
        <a:buFont typeface="Arial" pitchFamily="34" charset="0"/>
        <a:buNone/>
        <a:defRPr sz="195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tr-T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3" name="Dikdörtgen 2"/>
          <p:cNvSpPr/>
          <p:nvPr/>
        </p:nvSpPr>
        <p:spPr>
          <a:xfrm>
            <a:off x="755577" y="908720"/>
            <a:ext cx="7992887" cy="2985433"/>
          </a:xfrm>
          <a:prstGeom prst="rect">
            <a:avLst/>
          </a:prstGeom>
        </p:spPr>
        <p:txBody>
          <a:bodyPr wrap="square">
            <a:spAutoFit/>
          </a:bodyPr>
          <a:lstStyle/>
          <a:p>
            <a:pPr marL="457200" indent="-457200">
              <a:buAutoNum type="arabicPeriod"/>
            </a:pPr>
            <a:r>
              <a:rPr lang="tr-TR" sz="2400" b="1" dirty="0" smtClean="0"/>
              <a:t>Risk </a:t>
            </a:r>
            <a:r>
              <a:rPr lang="tr-TR" sz="2400" b="1" dirty="0"/>
              <a:t>Kavramı ve Sigortacılık </a:t>
            </a:r>
            <a:endParaRPr lang="tr-TR" sz="2400" b="1" dirty="0" smtClean="0"/>
          </a:p>
          <a:p>
            <a:pPr marL="457200" indent="-457200">
              <a:buAutoNum type="arabicPeriod"/>
            </a:pPr>
            <a:endParaRPr lang="tr-TR" sz="2400" b="1" dirty="0"/>
          </a:p>
          <a:p>
            <a:r>
              <a:rPr lang="tr-TR" sz="2000" dirty="0"/>
              <a:t>Risk (riziko), gelecekte beklenen durumda ortaya çıkma olasılığı olan muhtemel tehlikedir</a:t>
            </a:r>
            <a:r>
              <a:rPr lang="tr-TR" sz="2000" dirty="0" smtClean="0"/>
              <a:t>.</a:t>
            </a:r>
            <a:r>
              <a:rPr lang="tr-TR" sz="2000" dirty="0"/>
              <a:t> Risk, bir faaliyetin içerdiği belirsizlik veya zarar olasılığı olarak da tarif edilebilmektedir </a:t>
            </a:r>
            <a:r>
              <a:rPr lang="tr-TR" sz="2000" dirty="0" smtClean="0"/>
              <a:t>.</a:t>
            </a:r>
          </a:p>
          <a:p>
            <a:endParaRPr lang="tr-TR" sz="2000" dirty="0" smtClean="0"/>
          </a:p>
          <a:p>
            <a:r>
              <a:rPr lang="tr-TR" sz="2000" dirty="0"/>
              <a:t>Riskin gerçekleşme ihtimalini ortadan kaldırmak ya da en aza indirmek amacıyla onu </a:t>
            </a:r>
            <a:r>
              <a:rPr lang="tr-TR" sz="2000" b="1" dirty="0"/>
              <a:t>tanımlama, çözümleme, değerlendirme, mücadele etme süreci</a:t>
            </a:r>
            <a:r>
              <a:rPr lang="tr-TR" sz="2000" dirty="0"/>
              <a:t> risk yönetimi olarak adlandırılmaktadır </a:t>
            </a:r>
            <a:endParaRPr lang="tr-TR" sz="2000" dirty="0" smtClean="0"/>
          </a:p>
        </p:txBody>
      </p:sp>
    </p:spTree>
    <p:extLst>
      <p:ext uri="{BB962C8B-B14F-4D97-AF65-F5344CB8AC3E}">
        <p14:creationId xmlns:p14="http://schemas.microsoft.com/office/powerpoint/2010/main" val="60705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04" y="476672"/>
            <a:ext cx="8352928"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23528" y="5321339"/>
            <a:ext cx="8820472" cy="1569660"/>
          </a:xfrm>
          <a:prstGeom prst="rect">
            <a:avLst/>
          </a:prstGeom>
        </p:spPr>
        <p:txBody>
          <a:bodyPr wrap="square">
            <a:spAutoFit/>
          </a:bodyPr>
          <a:lstStyle/>
          <a:p>
            <a:r>
              <a:rPr lang="tr-TR" sz="2400" dirty="0"/>
              <a:t>Olası risklere karşı kişilerin önlem alma ihtiyacını hissetmesi sonucunda sigorta sistemi ortaya çıkmıştır. Sigorta, aynı riskin tehdidi altında olan bir topluluğun, bir araya gelerek meydana gelebilecek hasar ve kayıplara birlikte karşı </a:t>
            </a:r>
            <a:r>
              <a:rPr lang="tr-TR" sz="2400" dirty="0" smtClean="0"/>
              <a:t>koymasıdır. </a:t>
            </a:r>
            <a:endParaRPr lang="tr-TR" sz="2400" dirty="0"/>
          </a:p>
        </p:txBody>
      </p:sp>
    </p:spTree>
    <p:extLst>
      <p:ext uri="{BB962C8B-B14F-4D97-AF65-F5344CB8AC3E}">
        <p14:creationId xmlns:p14="http://schemas.microsoft.com/office/powerpoint/2010/main" val="3748651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698054"/>
            <a:ext cx="8640960" cy="4524315"/>
          </a:xfrm>
          <a:prstGeom prst="rect">
            <a:avLst/>
          </a:prstGeom>
        </p:spPr>
        <p:txBody>
          <a:bodyPr wrap="square">
            <a:spAutoFit/>
          </a:bodyPr>
          <a:lstStyle/>
          <a:p>
            <a:r>
              <a:rPr lang="tr-TR" sz="2400" b="1" dirty="0"/>
              <a:t>2. Deniz Sigortacılığının Tarihsel </a:t>
            </a:r>
            <a:r>
              <a:rPr lang="tr-TR" sz="2400" b="1" dirty="0" smtClean="0"/>
              <a:t>Gelişimi</a:t>
            </a:r>
          </a:p>
          <a:p>
            <a:endParaRPr lang="tr-TR" sz="2400" b="1" dirty="0"/>
          </a:p>
          <a:p>
            <a:r>
              <a:rPr lang="tr-TR" sz="2400" dirty="0"/>
              <a:t>1688 yılında, İngiltere’de </a:t>
            </a:r>
            <a:r>
              <a:rPr lang="tr-TR" sz="2400" b="1" dirty="0" err="1"/>
              <a:t>Lloyd’s</a:t>
            </a:r>
            <a:r>
              <a:rPr lang="tr-TR" sz="2400" b="1" dirty="0"/>
              <a:t> </a:t>
            </a:r>
            <a:r>
              <a:rPr lang="tr-TR" sz="2400" dirty="0"/>
              <a:t>isimli kuruluşun temellerinin atılmasıyla deniz sigortacılığı konusunda yeni bir dönem başlamıştır. </a:t>
            </a:r>
            <a:r>
              <a:rPr lang="tr-TR" sz="2400" dirty="0" err="1"/>
              <a:t>Lloyd’s</a:t>
            </a:r>
            <a:r>
              <a:rPr lang="tr-TR" sz="2400" dirty="0"/>
              <a:t>, dünyada başka benzeri olmayan, tamamen kendine mahsus bir sigorta kuruluşudur. </a:t>
            </a:r>
            <a:r>
              <a:rPr lang="tr-TR" sz="2400" dirty="0" err="1"/>
              <a:t>Lloyd’s</a:t>
            </a:r>
            <a:r>
              <a:rPr lang="tr-TR" sz="2400" dirty="0"/>
              <a:t> bir sigorta şirketi olmayıp, sigorta teminatı veren şahısların oluşturduğu bir topluluk, bir birlik ve aynı zamanda dünya gemicilik istihbaratı konusunda bir merkezdir. </a:t>
            </a:r>
            <a:r>
              <a:rPr lang="tr-TR" sz="2400" dirty="0" err="1"/>
              <a:t>Lloyd’s</a:t>
            </a:r>
            <a:r>
              <a:rPr lang="tr-TR" sz="2400" dirty="0"/>
              <a:t> sisteminin en belirgin özelliği; üyelerinin bütün varlıklarıyla sorumluluk taşımaları ve hiç bir zaman sigortalı ile doğrudan temas etmemeleri, ilişkinin “Broker” denilen aracı kişi veya şirketlerle temin edilmesidir. </a:t>
            </a:r>
            <a:endParaRPr lang="tr-TR" sz="2400" b="1" dirty="0"/>
          </a:p>
        </p:txBody>
      </p:sp>
    </p:spTree>
    <p:extLst>
      <p:ext uri="{BB962C8B-B14F-4D97-AF65-F5344CB8AC3E}">
        <p14:creationId xmlns:p14="http://schemas.microsoft.com/office/powerpoint/2010/main" val="1165750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698054"/>
            <a:ext cx="8640960" cy="4893647"/>
          </a:xfrm>
          <a:prstGeom prst="rect">
            <a:avLst/>
          </a:prstGeom>
        </p:spPr>
        <p:txBody>
          <a:bodyPr wrap="square">
            <a:spAutoFit/>
          </a:bodyPr>
          <a:lstStyle/>
          <a:p>
            <a:r>
              <a:rPr lang="tr-TR" sz="2400" b="1" dirty="0"/>
              <a:t>3. Deniz Sigortasında Risk Faktörleri </a:t>
            </a:r>
            <a:endParaRPr lang="tr-TR" sz="2400" b="1" dirty="0" smtClean="0"/>
          </a:p>
          <a:p>
            <a:endParaRPr lang="tr-TR" sz="2400" dirty="0"/>
          </a:p>
          <a:p>
            <a:r>
              <a:rPr lang="tr-TR" sz="2400" dirty="0"/>
              <a:t>Deniz sigortaları; kapsamları dahilinde olan riski gidermeye, olumsuz etkilerini azaltmaya veya önlemeye çalışmaktadır. Böylelikle deniz tehlikelerine karşı güvenliğin sağlanması amaçlanmaktadır. </a:t>
            </a:r>
            <a:endParaRPr lang="tr-TR" sz="2400" dirty="0" smtClean="0"/>
          </a:p>
          <a:p>
            <a:endParaRPr lang="tr-TR" sz="2400" b="1" dirty="0"/>
          </a:p>
          <a:p>
            <a:r>
              <a:rPr lang="tr-TR" sz="2400" b="1" dirty="0"/>
              <a:t>Deniz riskleri genel olarak üç başlık altında </a:t>
            </a:r>
            <a:r>
              <a:rPr lang="tr-TR" sz="2400" b="1" dirty="0" smtClean="0"/>
              <a:t>toplanabilmektedir:</a:t>
            </a:r>
          </a:p>
          <a:p>
            <a:endParaRPr lang="tr-TR" sz="2400" b="1" dirty="0"/>
          </a:p>
          <a:p>
            <a:r>
              <a:rPr lang="tr-TR" sz="2400" b="1" dirty="0" smtClean="0"/>
              <a:t> </a:t>
            </a:r>
            <a:endParaRPr lang="tr-TR" sz="2400" dirty="0"/>
          </a:p>
          <a:p>
            <a:pPr marL="342900" indent="-342900">
              <a:buFont typeface="Arial" panose="020B0604020202020204" pitchFamily="34" charset="0"/>
              <a:buChar char="•"/>
            </a:pPr>
            <a:r>
              <a:rPr lang="tr-TR" sz="2400" dirty="0"/>
              <a:t>Doğal unsurlardan doğan riskler, </a:t>
            </a:r>
          </a:p>
          <a:p>
            <a:pPr marL="342900" indent="-342900">
              <a:buFont typeface="Arial" panose="020B0604020202020204" pitchFamily="34" charset="0"/>
              <a:buChar char="•"/>
            </a:pPr>
            <a:r>
              <a:rPr lang="tr-TR" sz="2400" dirty="0" err="1" smtClean="0"/>
              <a:t>Gemiadamlarının</a:t>
            </a:r>
            <a:r>
              <a:rPr lang="tr-TR" sz="2400" dirty="0" smtClean="0"/>
              <a:t> </a:t>
            </a:r>
            <a:r>
              <a:rPr lang="tr-TR" sz="2400" dirty="0"/>
              <a:t>davranışlarından doğan riskler, </a:t>
            </a:r>
          </a:p>
          <a:p>
            <a:pPr marL="342900" indent="-342900">
              <a:buFont typeface="Arial" panose="020B0604020202020204" pitchFamily="34" charset="0"/>
              <a:buChar char="•"/>
            </a:pPr>
            <a:r>
              <a:rPr lang="tr-TR" sz="2400" dirty="0" smtClean="0"/>
              <a:t>Gemi </a:t>
            </a:r>
            <a:r>
              <a:rPr lang="tr-TR" sz="2400" dirty="0"/>
              <a:t>dışında bulunan şahısların davranışlarından doğan riskler.</a:t>
            </a:r>
          </a:p>
          <a:p>
            <a:endParaRPr lang="tr-TR" sz="2400" b="1" dirty="0"/>
          </a:p>
        </p:txBody>
      </p:sp>
    </p:spTree>
    <p:extLst>
      <p:ext uri="{BB962C8B-B14F-4D97-AF65-F5344CB8AC3E}">
        <p14:creationId xmlns:p14="http://schemas.microsoft.com/office/powerpoint/2010/main" val="2331870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698054"/>
            <a:ext cx="8640960" cy="6370975"/>
          </a:xfrm>
          <a:prstGeom prst="rect">
            <a:avLst/>
          </a:prstGeom>
        </p:spPr>
        <p:txBody>
          <a:bodyPr wrap="square">
            <a:spAutoFit/>
          </a:bodyPr>
          <a:lstStyle/>
          <a:p>
            <a:r>
              <a:rPr lang="tr-TR" sz="2400" u="sng" dirty="0"/>
              <a:t>Doğal unsurlardan doğan riskler</a:t>
            </a:r>
            <a:r>
              <a:rPr lang="tr-TR" sz="2400" dirty="0"/>
              <a:t> içinde deniz tehlikeleri sadece deniz kazaları ve tesadüfen gerçekleşen deniz olaylarıyla ilişkilidir. Rüzgâr ve dalgaların etkileriyle gerçekleşen olaylar deniz tehlikesinden kabul edilmemektedir. </a:t>
            </a:r>
            <a:endParaRPr lang="tr-TR" sz="2400" dirty="0" smtClean="0"/>
          </a:p>
          <a:p>
            <a:r>
              <a:rPr lang="tr-TR" sz="2400" u="sng" dirty="0"/>
              <a:t>Belirtilen riskler</a:t>
            </a:r>
            <a:r>
              <a:rPr lang="tr-TR" sz="2400" u="sng" dirty="0" smtClean="0"/>
              <a:t>;</a:t>
            </a:r>
          </a:p>
          <a:p>
            <a:endParaRPr lang="tr-TR" sz="2400" dirty="0" smtClean="0"/>
          </a:p>
          <a:p>
            <a:r>
              <a:rPr lang="tr-TR" sz="2400" b="1" u="sng" dirty="0" smtClean="0"/>
              <a:t>Batma</a:t>
            </a:r>
            <a:r>
              <a:rPr lang="tr-TR" sz="2400" b="1" u="sng" dirty="0"/>
              <a:t>: </a:t>
            </a:r>
            <a:r>
              <a:rPr lang="tr-TR" sz="2400" dirty="0"/>
              <a:t>Fırtına sonucunda, doğal nedenlerden dolayı geminin suyun altına girerek denizde kaybolmasıdır. </a:t>
            </a:r>
          </a:p>
          <a:p>
            <a:r>
              <a:rPr lang="tr-TR" sz="2400" b="1" u="sng" dirty="0"/>
              <a:t>Gaiplik: </a:t>
            </a:r>
            <a:r>
              <a:rPr lang="tr-TR" sz="2400" dirty="0"/>
              <a:t>Geminin açıklanamayan bir nedenden dolayı kaybolmasıdır. </a:t>
            </a:r>
          </a:p>
          <a:p>
            <a:r>
              <a:rPr lang="tr-TR" sz="2400" b="1" u="sng" dirty="0"/>
              <a:t>Karaya oturma: </a:t>
            </a:r>
            <a:r>
              <a:rPr lang="tr-TR" sz="2400" dirty="0"/>
              <a:t>Kaptan ve </a:t>
            </a:r>
            <a:r>
              <a:rPr lang="tr-TR" sz="2400" dirty="0" err="1"/>
              <a:t>gemiadamlarının</a:t>
            </a:r>
            <a:r>
              <a:rPr lang="tr-TR" sz="2400" dirty="0"/>
              <a:t> gerekli özeni göstermelerine rağmen geminin deniz tabanına saplanmasıdır. </a:t>
            </a:r>
          </a:p>
          <a:p>
            <a:r>
              <a:rPr lang="tr-TR" sz="2400" b="1" u="sng" dirty="0"/>
              <a:t>Çatma: </a:t>
            </a:r>
            <a:r>
              <a:rPr lang="tr-TR" sz="2400" dirty="0"/>
              <a:t>İki geminin çarpışmasıdır. Türk Ticaret Kanunu (TTK) ya göre tahsis edildiği amaç, suda hareket etmesini gerektiren, yüzme özelliği bulunan ve pek küçük olmayan her araç, kendiliğinden hareket etme imkânı bulunmasa da gemi olarak tanımlanmaktadır </a:t>
            </a:r>
          </a:p>
          <a:p>
            <a:r>
              <a:rPr lang="tr-TR" sz="2400" b="1" u="sng" dirty="0"/>
              <a:t>Yangın: </a:t>
            </a:r>
            <a:r>
              <a:rPr lang="tr-TR" sz="2400" dirty="0"/>
              <a:t>Doğal bir olayın sonucunda gemide yangın çıkmasıdır. </a:t>
            </a:r>
          </a:p>
          <a:p>
            <a:endParaRPr lang="tr-TR" sz="2400" b="1" dirty="0"/>
          </a:p>
        </p:txBody>
      </p:sp>
    </p:spTree>
    <p:extLst>
      <p:ext uri="{BB962C8B-B14F-4D97-AF65-F5344CB8AC3E}">
        <p14:creationId xmlns:p14="http://schemas.microsoft.com/office/powerpoint/2010/main" val="1618360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698054"/>
            <a:ext cx="8640960" cy="4893647"/>
          </a:xfrm>
          <a:prstGeom prst="rect">
            <a:avLst/>
          </a:prstGeom>
        </p:spPr>
        <p:txBody>
          <a:bodyPr wrap="square">
            <a:spAutoFit/>
          </a:bodyPr>
          <a:lstStyle/>
          <a:p>
            <a:r>
              <a:rPr lang="tr-TR" sz="2400" dirty="0"/>
              <a:t>Denizcilik sektöründe </a:t>
            </a:r>
            <a:r>
              <a:rPr lang="tr-TR" sz="2400" u="sng" dirty="0" err="1"/>
              <a:t>gemiadamlarının</a:t>
            </a:r>
            <a:r>
              <a:rPr lang="tr-TR" sz="2400" u="sng" dirty="0"/>
              <a:t> davranışlarından dolayı olumsuz sonuçlar doğurabilecek çeşitli risk faktörleri </a:t>
            </a:r>
            <a:r>
              <a:rPr lang="tr-TR" sz="2400" dirty="0"/>
              <a:t>bulunmaktadır. Sigortacılık sisteminde yönetilmesi ve önlem alınması gereken bu riskler; </a:t>
            </a:r>
            <a:endParaRPr lang="tr-TR" sz="2400" dirty="0" smtClean="0"/>
          </a:p>
          <a:p>
            <a:endParaRPr lang="tr-TR" sz="2400" dirty="0"/>
          </a:p>
          <a:p>
            <a:r>
              <a:rPr lang="tr-TR" sz="2400" b="1" u="sng" dirty="0"/>
              <a:t>Mecburi rota, gemi ve sefer değişikliği: </a:t>
            </a:r>
            <a:r>
              <a:rPr lang="tr-TR" sz="2400" dirty="0"/>
              <a:t>Zorunlu sebeplerden dolayı geminin veya güzergâh ve seferle ilgili değişikliklerin yapılması sonucu sigortacının devam eden sorumluluğudur. </a:t>
            </a:r>
          </a:p>
          <a:p>
            <a:r>
              <a:rPr lang="tr-TR" sz="2400" b="1" u="sng" dirty="0"/>
              <a:t>Baratarya: </a:t>
            </a:r>
            <a:r>
              <a:rPr lang="tr-TR" sz="2400" dirty="0"/>
              <a:t>Kaptan ve </a:t>
            </a:r>
            <a:r>
              <a:rPr lang="tr-TR" sz="2400" dirty="0" err="1"/>
              <a:t>gemiadamlarının</a:t>
            </a:r>
            <a:r>
              <a:rPr lang="tr-TR" sz="2400" dirty="0"/>
              <a:t> donatana bilerek (kötü niyetle) zarar vermeleridir. </a:t>
            </a:r>
          </a:p>
          <a:p>
            <a:r>
              <a:rPr lang="tr-TR" sz="2400" b="1" u="sng" dirty="0"/>
              <a:t>Kaptan ve </a:t>
            </a:r>
            <a:r>
              <a:rPr lang="tr-TR" sz="2400" b="1" u="sng" dirty="0" err="1"/>
              <a:t>gemiadamlarının</a:t>
            </a:r>
            <a:r>
              <a:rPr lang="tr-TR" sz="2400" b="1" u="sng" dirty="0"/>
              <a:t> kusurları: </a:t>
            </a:r>
            <a:r>
              <a:rPr lang="tr-TR" sz="2400" dirty="0"/>
              <a:t>Kaptan ve </a:t>
            </a:r>
            <a:r>
              <a:rPr lang="tr-TR" sz="2400" dirty="0" err="1"/>
              <a:t>gemiadamlarının</a:t>
            </a:r>
            <a:r>
              <a:rPr lang="tr-TR" sz="2400" dirty="0"/>
              <a:t> kusurlu davranışları sonucunda gemide oluşacak hasarlardır. </a:t>
            </a:r>
          </a:p>
          <a:p>
            <a:endParaRPr lang="tr-TR" sz="2400" b="1" dirty="0"/>
          </a:p>
        </p:txBody>
      </p:sp>
    </p:spTree>
    <p:extLst>
      <p:ext uri="{BB962C8B-B14F-4D97-AF65-F5344CB8AC3E}">
        <p14:creationId xmlns:p14="http://schemas.microsoft.com/office/powerpoint/2010/main" val="3875263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sz="quarter" idx="10"/>
          </p:nvPr>
        </p:nvSpPr>
        <p:spPr>
          <a:xfrm>
            <a:off x="1692274" y="104275"/>
            <a:ext cx="7200651" cy="504478"/>
          </a:xfrm>
        </p:spPr>
        <p:txBody>
          <a:bodyPr>
            <a:normAutofit/>
          </a:bodyPr>
          <a:lstStyle/>
          <a:p>
            <a:r>
              <a:rPr lang="tr-TR" sz="2600" dirty="0"/>
              <a:t>DENİZ SİGORTA UYGULAMALARI</a:t>
            </a:r>
          </a:p>
        </p:txBody>
      </p:sp>
      <p:sp>
        <p:nvSpPr>
          <p:cNvPr id="9" name="Dikdörtgen 8"/>
          <p:cNvSpPr/>
          <p:nvPr/>
        </p:nvSpPr>
        <p:spPr>
          <a:xfrm>
            <a:off x="1692274" y="621110"/>
            <a:ext cx="7200207" cy="892552"/>
          </a:xfrm>
          <a:prstGeom prst="rect">
            <a:avLst/>
          </a:prstGeom>
        </p:spPr>
        <p:txBody>
          <a:bodyPr wrap="square">
            <a:spAutoFit/>
          </a:bodyPr>
          <a:lstStyle/>
          <a:p>
            <a:pPr marL="514350" indent="-514350">
              <a:buFont typeface="+mj-lt"/>
              <a:buAutoNum type="arabicParenR"/>
            </a:pPr>
            <a:endParaRPr lang="tr-TR" sz="2600" dirty="0" smtClean="0">
              <a:latin typeface="+mj-lt"/>
            </a:endParaRPr>
          </a:p>
          <a:p>
            <a:pPr marL="514350" indent="-514350">
              <a:buFont typeface="+mj-lt"/>
              <a:buAutoNum type="arabicParenR"/>
            </a:pPr>
            <a:endParaRPr lang="tr-TR" sz="2600" dirty="0">
              <a:latin typeface="+mj-lt"/>
            </a:endParaRPr>
          </a:p>
        </p:txBody>
      </p:sp>
      <p:sp>
        <p:nvSpPr>
          <p:cNvPr id="2" name="Dikdörtgen 1"/>
          <p:cNvSpPr/>
          <p:nvPr/>
        </p:nvSpPr>
        <p:spPr>
          <a:xfrm>
            <a:off x="395536" y="698054"/>
            <a:ext cx="8640960" cy="6370975"/>
          </a:xfrm>
          <a:prstGeom prst="rect">
            <a:avLst/>
          </a:prstGeom>
        </p:spPr>
        <p:txBody>
          <a:bodyPr wrap="square">
            <a:spAutoFit/>
          </a:bodyPr>
          <a:lstStyle/>
          <a:p>
            <a:r>
              <a:rPr lang="tr-TR" sz="2400" dirty="0"/>
              <a:t>Deniz sigortalarının ilgilendiren bir diğer konu; </a:t>
            </a:r>
            <a:r>
              <a:rPr lang="tr-TR" sz="2400" u="sng" dirty="0"/>
              <a:t>gemi dışında bulunan şahısların davranışlarından doğan risklerdir</a:t>
            </a:r>
            <a:r>
              <a:rPr lang="tr-TR" sz="2400" dirty="0"/>
              <a:t>. Bu kapsam içinde yer alan riskler; </a:t>
            </a:r>
            <a:endParaRPr lang="tr-TR" sz="2400" dirty="0" smtClean="0"/>
          </a:p>
          <a:p>
            <a:endParaRPr lang="tr-TR" sz="2400" dirty="0"/>
          </a:p>
          <a:p>
            <a:r>
              <a:rPr lang="tr-TR" sz="2400" b="1" u="sng" dirty="0"/>
              <a:t>Korsanlık ve deniz haydutluğu: </a:t>
            </a:r>
            <a:r>
              <a:rPr lang="tr-TR" sz="2400" dirty="0"/>
              <a:t>Korsanlık ve deniz haydutluğu faaliyetleri deniz tehlikesi olarak sınıflandırılmaktadır. Deniz haydutluğu deniz ticaretinin yoğun ancak otorite ve denetimin zayıf olduğu deniz alanlarında sıklıkla görülen, özel şahısların herhangi bir devlet bağlantısı olmaksızın kendilerine ait gemilerle diğer gemilere, bu gemilerdeki insanlara ya da yüke karşı kendi çıkarları doğrultusunda saldırmalarını ifade etmektedir. Korsanlık ise bir devletin müsaadesi altında özel kişilerce donatılmış gemiyle düşman gemilerine saldırmak şeklinde </a:t>
            </a:r>
            <a:r>
              <a:rPr lang="tr-TR" sz="2400" dirty="0" smtClean="0"/>
              <a:t>tanımlanmaktadır</a:t>
            </a:r>
            <a:endParaRPr lang="tr-TR" sz="2400" dirty="0"/>
          </a:p>
          <a:p>
            <a:r>
              <a:rPr lang="tr-TR" sz="2400" b="1" u="sng" dirty="0"/>
              <a:t>Hırsızlık: </a:t>
            </a:r>
            <a:r>
              <a:rPr lang="tr-TR" sz="2400" dirty="0"/>
              <a:t>Sözleşmede aksine bir madde bulunmuyorsa, sigortacı şiddet yolu ile yapılan hırsızlıklardan sorumludur. Bununla birlikte basit hırsızlıklar sigorta kapsamında değildir. </a:t>
            </a:r>
          </a:p>
          <a:p>
            <a:endParaRPr lang="tr-TR" sz="2400" b="1" dirty="0"/>
          </a:p>
        </p:txBody>
      </p:sp>
    </p:spTree>
    <p:extLst>
      <p:ext uri="{BB962C8B-B14F-4D97-AF65-F5344CB8AC3E}">
        <p14:creationId xmlns:p14="http://schemas.microsoft.com/office/powerpoint/2010/main" val="8520409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2&quot;/&gt;&lt;property id=&quot;20307&quot; value=&quot;258&quot;/&gt;&lt;/object&gt;&lt;object type=&quot;3&quot; unique_id=&quot;10006&quot;&gt;&lt;property id=&quot;20148&quot; value=&quot;5&quot;/&gt;&lt;property id=&quot;20300&quot; value=&quot;Slide 3&quot;/&gt;&lt;property id=&quot;20307&quot; value=&quot;264&quot;/&gt;&lt;/object&gt;&lt;object type=&quot;3&quot; unique_id=&quot;10007&quot;&gt;&lt;property id=&quot;20148&quot; value=&quot;5&quot;/&gt;&lt;property id=&quot;20300&quot; value=&quot;Slide 4&quot;/&gt;&lt;property id=&quot;20307&quot; value=&quot;265&quot;/&gt;&lt;/object&gt;&lt;object type=&quot;3&quot; unique_id=&quot;10008&quot;&gt;&lt;property id=&quot;20148&quot; value=&quot;5&quot;/&gt;&lt;property id=&quot;20300&quot; value=&quot;Slide 5&quot;/&gt;&lt;property id=&quot;20307&quot; value=&quot;266&quot;/&gt;&lt;/object&gt;&lt;object type=&quot;3&quot; unique_id=&quot;10009&quot;&gt;&lt;property id=&quot;20148&quot; value=&quot;5&quot;/&gt;&lt;property id=&quot;20300&quot; value=&quot;Slide 6&quot;/&gt;&lt;property id=&quot;20307&quot; value=&quot;267&quot;/&gt;&lt;/object&gt;&lt;object type=&quot;3&quot; unique_id=&quot;10010&quot;&gt;&lt;property id=&quot;20148&quot; value=&quot;5&quot;/&gt;&lt;property id=&quot;20300&quot; value=&quot;Slide 7&quot;/&gt;&lt;property id=&quot;20307&quot; value=&quot;268&quot;/&gt;&lt;/object&gt;&lt;object type=&quot;3&quot; unique_id=&quot;10011&quot;&gt;&lt;property id=&quot;20148&quot; value=&quot;5&quot;/&gt;&lt;property id=&quot;20300&quot; value=&quot;Slide 8&quot;/&gt;&lt;property id=&quot;20307&quot; value=&quot;269&quot;/&gt;&lt;/object&gt;&lt;object type=&quot;3&quot; unique_id=&quot;10012&quot;&gt;&lt;property id=&quot;20148&quot; value=&quot;5&quot;/&gt;&lt;property id=&quot;20300&quot; value=&quot;Slide 9&quot;/&gt;&lt;property id=&quot;20307&quot; value=&quot;270&quot;/&gt;&lt;/object&gt;&lt;object type=&quot;3&quot; unique_id=&quot;10013&quot;&gt;&lt;property id=&quot;20148&quot; value=&quot;5&quot;/&gt;&lt;property id=&quot;20300&quot; value=&quot;Slide 10&quot;/&gt;&lt;property id=&quot;20307&quot; value=&quot;271&quot;/&gt;&lt;/object&gt;&lt;object type=&quot;3&quot; unique_id=&quot;10014&quot;&gt;&lt;property id=&quot;20148&quot; value=&quot;5&quot;/&gt;&lt;property id=&quot;20300&quot; value=&quot;Slide 11&quot;/&gt;&lt;property id=&quot;20307&quot; value=&quot;272&quot;/&gt;&lt;/object&gt;&lt;object type=&quot;3&quot; unique_id=&quot;10015&quot;&gt;&lt;property id=&quot;20148&quot; value=&quot;5&quot;/&gt;&lt;property id=&quot;20300&quot; value=&quot;Slide 12&quot;/&gt;&lt;property id=&quot;20307&quot; value=&quot;273&quot;/&gt;&lt;/object&gt;&lt;object type=&quot;3&quot; unique_id=&quot;10016&quot;&gt;&lt;property id=&quot;20148&quot; value=&quot;5&quot;/&gt;&lt;property id=&quot;20300&quot; value=&quot;Slide 13&quot;/&gt;&lt;property id=&quot;20307&quot; value=&quot;274&quot;/&gt;&lt;/object&gt;&lt;object type=&quot;3&quot; unique_id=&quot;10017&quot;&gt;&lt;property id=&quot;20148&quot; value=&quot;5&quot;/&gt;&lt;property id=&quot;20300&quot; value=&quot;Slide 14&quot;/&gt;&lt;property id=&quot;20307&quot; value=&quot;275&quot;/&gt;&lt;/object&gt;&lt;object type=&quot;3&quot; unique_id=&quot;10018&quot;&gt;&lt;property id=&quot;20148&quot; value=&quot;5&quot;/&gt;&lt;property id=&quot;20300&quot; value=&quot;Slide 15&quot;/&gt;&lt;property id=&quot;20307&quot; value=&quot;276&quot;/&gt;&lt;/object&gt;&lt;object type=&quot;3&quot; unique_id=&quot;10019&quot;&gt;&lt;property id=&quot;20148&quot; value=&quot;5&quot;/&gt;&lt;property id=&quot;20300&quot; value=&quot;Slide 16&quot;/&gt;&lt;property id=&quot;20307&quot; value=&quot;277&quot;/&gt;&lt;/object&gt;&lt;object type=&quot;3&quot; unique_id=&quot;10020&quot;&gt;&lt;property id=&quot;20148&quot; value=&quot;5&quot;/&gt;&lt;property id=&quot;20300&quot; value=&quot;Slide 17&quot;/&gt;&lt;property id=&quot;20307&quot; value=&quot;278&quot;/&gt;&lt;/object&gt;&lt;object type=&quot;3&quot; unique_id=&quot;10021&quot;&gt;&lt;property id=&quot;20148&quot; value=&quot;5&quot;/&gt;&lt;property id=&quot;20300&quot; value=&quot;Slide 18&quot;/&gt;&lt;property id=&quot;20307&quot; value=&quot;279&quot;/&gt;&lt;/object&gt;&lt;object type=&quot;3&quot; unique_id=&quot;10022&quot;&gt;&lt;property id=&quot;20148&quot; value=&quot;5&quot;/&gt;&lt;property id=&quot;20300&quot; value=&quot;Slide 19&quot;/&gt;&lt;property id=&quot;20307&quot; value=&quot;280&quot;/&gt;&lt;/object&gt;&lt;object type=&quot;3&quot; unique_id=&quot;10023&quot;&gt;&lt;property id=&quot;20148&quot; value=&quot;5&quot;/&gt;&lt;property id=&quot;20300&quot; value=&quot;Slide 20&quot;/&gt;&lt;property id=&quot;20307&quot; value=&quot;281&quot;/&gt;&lt;/object&gt;&lt;object type=&quot;3&quot; unique_id=&quot;10024&quot;&gt;&lt;property id=&quot;20148&quot; value=&quot;5&quot;/&gt;&lt;property id=&quot;20300&quot; value=&quot;Slide 21&quot;/&gt;&lt;property id=&quot;20307&quot; value=&quot;282&quot;/&gt;&lt;/object&gt;&lt;object type=&quot;3&quot; unique_id=&quot;10025&quot;&gt;&lt;property id=&quot;20148&quot; value=&quot;5&quot;/&gt;&lt;property id=&quot;20300&quot; value=&quot;Slide 22&quot;/&gt;&lt;property id=&quot;20307&quot; value=&quot;283&quot;/&gt;&lt;/object&gt;&lt;object type=&quot;3&quot; unique_id=&quot;10026&quot;&gt;&lt;property id=&quot;20148&quot; value=&quot;5&quot;/&gt;&lt;property id=&quot;20300&quot; value=&quot;Slide 23&quot;/&gt;&lt;property id=&quot;20307&quot; value=&quot;284&quot;/&gt;&lt;/object&gt;&lt;object type=&quot;3&quot; unique_id=&quot;10027&quot;&gt;&lt;property id=&quot;20148&quot; value=&quot;5&quot;/&gt;&lt;property id=&quot;20300&quot; value=&quot;Slide 25&quot;/&gt;&lt;property id=&quot;20307&quot; value=&quot;285&quot;/&gt;&lt;/object&gt;&lt;object type=&quot;3&quot; unique_id=&quot;10028&quot;&gt;&lt;property id=&quot;20148&quot; value=&quot;5&quot;/&gt;&lt;property id=&quot;20300&quot; value=&quot;Slide 26&quot;/&gt;&lt;property id=&quot;20307&quot; value=&quot;286&quot;/&gt;&lt;/object&gt;&lt;object type=&quot;3&quot; unique_id=&quot;10029&quot;&gt;&lt;property id=&quot;20148&quot; value=&quot;5&quot;/&gt;&lt;property id=&quot;20300&quot; value=&quot;Slide 27&quot;/&gt;&lt;property id=&quot;20307&quot; value=&quot;287&quot;/&gt;&lt;/object&gt;&lt;object type=&quot;3&quot; unique_id=&quot;10030&quot;&gt;&lt;property id=&quot;20148&quot; value=&quot;5&quot;/&gt;&lt;property id=&quot;20300&quot; value=&quot;Slide 29&quot;/&gt;&lt;property id=&quot;20307&quot; value=&quot;288&quot;/&gt;&lt;/object&gt;&lt;object type=&quot;3&quot; unique_id=&quot;10031&quot;&gt;&lt;property id=&quot;20148&quot; value=&quot;5&quot;/&gt;&lt;property id=&quot;20300&quot; value=&quot;Slide 30&quot;/&gt;&lt;property id=&quot;20307&quot; value=&quot;289&quot;/&gt;&lt;/object&gt;&lt;object type=&quot;3&quot; unique_id=&quot;10032&quot;&gt;&lt;property id=&quot;20148&quot; value=&quot;5&quot;/&gt;&lt;property id=&quot;20300&quot; value=&quot;Slide 31&quot;/&gt;&lt;property id=&quot;20307&quot; value=&quot;290&quot;/&gt;&lt;/object&gt;&lt;object type=&quot;3&quot; unique_id=&quot;10033&quot;&gt;&lt;property id=&quot;20148&quot; value=&quot;5&quot;/&gt;&lt;property id=&quot;20300&quot; value=&quot;Slide 32&quot;/&gt;&lt;property id=&quot;20307&quot; value=&quot;291&quot;/&gt;&lt;/object&gt;&lt;object type=&quot;3&quot; unique_id=&quot;10034&quot;&gt;&lt;property id=&quot;20148&quot; value=&quot;5&quot;/&gt;&lt;property id=&quot;20300&quot; value=&quot;Slide 35&quot;/&gt;&lt;property id=&quot;20307&quot; value=&quot;292&quot;/&gt;&lt;/object&gt;&lt;object type=&quot;3&quot; unique_id=&quot;10035&quot;&gt;&lt;property id=&quot;20148&quot; value=&quot;5&quot;/&gt;&lt;property id=&quot;20300&quot; value=&quot;Slide 37&quot;/&gt;&lt;property id=&quot;20307&quot; value=&quot;293&quot;/&gt;&lt;/object&gt;&lt;object type=&quot;3&quot; unique_id=&quot;10036&quot;&gt;&lt;property id=&quot;20148&quot; value=&quot;5&quot;/&gt;&lt;property id=&quot;20300&quot; value=&quot;Slide 38&quot;/&gt;&lt;property id=&quot;20307&quot; value=&quot;294&quot;/&gt;&lt;/object&gt;&lt;object type=&quot;3&quot; unique_id=&quot;10037&quot;&gt;&lt;property id=&quot;20148&quot; value=&quot;5&quot;/&gt;&lt;property id=&quot;20300&quot; value=&quot;Slide 39&quot;/&gt;&lt;property id=&quot;20307&quot; value=&quot;295&quot;/&gt;&lt;/object&gt;&lt;object type=&quot;3&quot; unique_id=&quot;10038&quot;&gt;&lt;property id=&quot;20148&quot; value=&quot;5&quot;/&gt;&lt;property id=&quot;20300&quot; value=&quot;Slide 40&quot;/&gt;&lt;property id=&quot;20307&quot; value=&quot;296&quot;/&gt;&lt;/object&gt;&lt;object type=&quot;3&quot; unique_id=&quot;10039&quot;&gt;&lt;property id=&quot;20148&quot; value=&quot;5&quot;/&gt;&lt;property id=&quot;20300&quot; value=&quot;Slide 41&quot;/&gt;&lt;property id=&quot;20307&quot; value=&quot;297&quot;/&gt;&lt;/object&gt;&lt;object type=&quot;3&quot; unique_id=&quot;10040&quot;&gt;&lt;property id=&quot;20148&quot; value=&quot;5&quot;/&gt;&lt;property id=&quot;20300&quot; value=&quot;Slide 42&quot;/&gt;&lt;property id=&quot;20307&quot; value=&quot;298&quot;/&gt;&lt;/object&gt;&lt;object type=&quot;3&quot; unique_id=&quot;10041&quot;&gt;&lt;property id=&quot;20148&quot; value=&quot;5&quot;/&gt;&lt;property id=&quot;20300&quot; value=&quot;Slide 43&quot;/&gt;&lt;property id=&quot;20307&quot; value=&quot;262&quot;/&gt;&lt;/object&gt;&lt;object type=&quot;3&quot; unique_id=&quot;10362&quot;&gt;&lt;property id=&quot;20148&quot; value=&quot;5&quot;/&gt;&lt;property id=&quot;20300&quot; value=&quot;Slide 24&quot;/&gt;&lt;property id=&quot;20307&quot; value=&quot;299&quot;/&gt;&lt;/object&gt;&lt;object type=&quot;3&quot; unique_id=&quot;10363&quot;&gt;&lt;property id=&quot;20148&quot; value=&quot;5&quot;/&gt;&lt;property id=&quot;20300&quot; value=&quot;Slide 28&quot;/&gt;&lt;property id=&quot;20307&quot; value=&quot;300&quot;/&gt;&lt;/object&gt;&lt;object type=&quot;3&quot; unique_id=&quot;10364&quot;&gt;&lt;property id=&quot;20148&quot; value=&quot;5&quot;/&gt;&lt;property id=&quot;20300&quot; value=&quot;Slide 33&quot;/&gt;&lt;property id=&quot;20307&quot; value=&quot;301&quot;/&gt;&lt;/object&gt;&lt;object type=&quot;3&quot; unique_id=&quot;10365&quot;&gt;&lt;property id=&quot;20148&quot; value=&quot;5&quot;/&gt;&lt;property id=&quot;20300&quot; value=&quot;Slide 34&quot;/&gt;&lt;property id=&quot;20307&quot; value=&quot;302&quot;/&gt;&lt;/object&gt;&lt;object type=&quot;3&quot; unique_id=&quot;10366&quot;&gt;&lt;property id=&quot;20148&quot; value=&quot;5&quot;/&gt;&lt;property id=&quot;20300&quot; value=&quot;Slide 36&quot;/&gt;&lt;property id=&quot;20307&quot; value=&quot;303&quot;/&gt;&lt;/object&gt;&lt;/object&gt;&lt;/object&gt;&lt;/database&gt;"/>
  <p:tag name="SECTOMILLISECCONVERTED" val="1"/>
</p:tagLst>
</file>

<file path=ppt/theme/theme1.xml><?xml version="1.0" encoding="utf-8"?>
<a:theme xmlns:a="http://schemas.openxmlformats.org/drawingml/2006/main" name="Sunu1">
  <a:themeElements>
    <a:clrScheme name="Özel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64A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38B8C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ctr">
          <a:defRPr sz="2800" dirty="0" err="1" smtClean="0">
            <a:solidFill>
              <a:schemeClr val="bg1"/>
            </a:solidFill>
          </a:defRPr>
        </a:defPPr>
      </a:lstStyle>
    </a:tx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2459</TotalTime>
  <Words>586</Words>
  <Application>Microsoft Office PowerPoint</Application>
  <PresentationFormat>Ekran Gösterisi (4:3)</PresentationFormat>
  <Paragraphs>43</Paragraphs>
  <Slides>7</Slides>
  <Notes>0</Notes>
  <HiddenSlides>0</HiddenSlides>
  <MMClips>0</MMClips>
  <ScaleCrop>false</ScaleCrop>
  <HeadingPairs>
    <vt:vector size="4" baseType="variant">
      <vt:variant>
        <vt:lpstr>Tema</vt:lpstr>
      </vt:variant>
      <vt:variant>
        <vt:i4>1</vt:i4>
      </vt:variant>
      <vt:variant>
        <vt:lpstr>Slayt Başlıkları</vt:lpstr>
      </vt:variant>
      <vt:variant>
        <vt:i4>7</vt:i4>
      </vt:variant>
    </vt:vector>
  </HeadingPairs>
  <TitlesOfParts>
    <vt:vector size="8" baseType="lpstr">
      <vt:lpstr>Sunu1</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Arikan</dc:creator>
  <cp:lastModifiedBy>omu204</cp:lastModifiedBy>
  <cp:revision>264</cp:revision>
  <dcterms:created xsi:type="dcterms:W3CDTF">2013-07-18T08:50:31Z</dcterms:created>
  <dcterms:modified xsi:type="dcterms:W3CDTF">2019-02-27T10:45:38Z</dcterms:modified>
</cp:coreProperties>
</file>